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75" r:id="rId2"/>
    <p:sldId id="276" r:id="rId3"/>
    <p:sldId id="256" r:id="rId4"/>
    <p:sldId id="277" r:id="rId5"/>
    <p:sldId id="278" r:id="rId6"/>
    <p:sldId id="279" r:id="rId7"/>
    <p:sldId id="280" r:id="rId8"/>
    <p:sldId id="281" r:id="rId9"/>
    <p:sldId id="285" r:id="rId10"/>
    <p:sldId id="284" r:id="rId11"/>
    <p:sldId id="283" r:id="rId12"/>
    <p:sldId id="282" r:id="rId13"/>
  </p:sldIdLst>
  <p:sldSz cx="18288000" cy="10287000"/>
  <p:notesSz cx="6858000" cy="9144000"/>
  <p:embeddedFontLst>
    <p:embeddedFont>
      <p:font typeface="Calibri" panose="020F0502020204030204" pitchFamily="34" charset="0"/>
      <p:regular r:id="rId14"/>
      <p:bold r:id="rId15"/>
      <p:italic r:id="rId16"/>
      <p:boldItalic r:id="rId17"/>
    </p:embeddedFont>
    <p:embeddedFont>
      <p:font typeface="IBM Plex Sans" panose="020B0604020202020204" pitchFamily="34" charset="0"/>
      <p:regular r:id="rId18"/>
    </p:embeddedFont>
    <p:embeddedFont>
      <p:font typeface="The Seasons Bold" panose="020B0604020202020204" charset="0"/>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4" d="100"/>
          <a:sy n="54" d="100"/>
        </p:scale>
        <p:origin x="754" y="8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8/9/2024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8/9/2024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8/9/2024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8/9/2024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8/9/2024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7.xml"/><Relationship Id="rId1" Type="http://schemas.openxmlformats.org/officeDocument/2006/relationships/themeOverride" Target="../theme/themeOverride8.xml"/><Relationship Id="rId6" Type="http://schemas.openxmlformats.org/officeDocument/2006/relationships/image" Target="../media/image19.png"/><Relationship Id="rId5" Type="http://schemas.openxmlformats.org/officeDocument/2006/relationships/image" Target="../media/image18.png"/><Relationship Id="rId4" Type="http://schemas.microsoft.com/office/2007/relationships/hdphoto" Target="../media/hdphoto1.wdp"/></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slideLayout" Target="../slideLayouts/slideLayout7.xml"/><Relationship Id="rId1" Type="http://schemas.openxmlformats.org/officeDocument/2006/relationships/themeOverride" Target="../theme/themeOverride9.xml"/><Relationship Id="rId6" Type="http://schemas.openxmlformats.org/officeDocument/2006/relationships/image" Target="../media/image21.png"/><Relationship Id="rId5" Type="http://schemas.microsoft.com/office/2007/relationships/hdphoto" Target="../media/hdphoto1.wdp"/><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7.xml"/><Relationship Id="rId1" Type="http://schemas.openxmlformats.org/officeDocument/2006/relationships/themeOverride" Target="../theme/themeOverride10.xml"/><Relationship Id="rId6" Type="http://schemas.openxmlformats.org/officeDocument/2006/relationships/image" Target="../media/image23.png"/><Relationship Id="rId5" Type="http://schemas.openxmlformats.org/officeDocument/2006/relationships/image" Target="../media/image22.png"/><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7.xml"/><Relationship Id="rId1" Type="http://schemas.openxmlformats.org/officeDocument/2006/relationships/themeOverride" Target="../theme/themeOverride1.xml"/><Relationship Id="rId6" Type="http://schemas.openxmlformats.org/officeDocument/2006/relationships/image" Target="../media/image5.png"/><Relationship Id="rId5" Type="http://schemas.openxmlformats.org/officeDocument/2006/relationships/image" Target="../media/image4.png"/><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Layout" Target="../slideLayouts/slideLayout7.xml"/><Relationship Id="rId1" Type="http://schemas.openxmlformats.org/officeDocument/2006/relationships/themeOverride" Target="../theme/themeOverride2.xml"/><Relationship Id="rId6" Type="http://schemas.openxmlformats.org/officeDocument/2006/relationships/image" Target="../media/image7.png"/><Relationship Id="rId5" Type="http://schemas.microsoft.com/office/2007/relationships/hdphoto" Target="../media/hdphoto1.wdp"/><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Layout" Target="../slideLayouts/slideLayout7.xml"/><Relationship Id="rId1" Type="http://schemas.openxmlformats.org/officeDocument/2006/relationships/themeOverride" Target="../theme/themeOverride3.xml"/><Relationship Id="rId6" Type="http://schemas.openxmlformats.org/officeDocument/2006/relationships/image" Target="../media/image9.png"/><Relationship Id="rId5" Type="http://schemas.microsoft.com/office/2007/relationships/hdphoto" Target="../media/hdphoto1.wdp"/><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7.xml"/><Relationship Id="rId1" Type="http://schemas.openxmlformats.org/officeDocument/2006/relationships/themeOverride" Target="../theme/themeOverride4.xml"/><Relationship Id="rId6" Type="http://schemas.openxmlformats.org/officeDocument/2006/relationships/image" Target="../media/image11.png"/><Relationship Id="rId5" Type="http://schemas.microsoft.com/office/2007/relationships/hdphoto" Target="../media/hdphoto1.wdp"/><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Layout" Target="../slideLayouts/slideLayout7.xml"/><Relationship Id="rId1" Type="http://schemas.openxmlformats.org/officeDocument/2006/relationships/themeOverride" Target="../theme/themeOverride5.xml"/><Relationship Id="rId6" Type="http://schemas.openxmlformats.org/officeDocument/2006/relationships/image" Target="../media/image13.png"/><Relationship Id="rId5" Type="http://schemas.microsoft.com/office/2007/relationships/hdphoto" Target="../media/hdphoto1.wdp"/><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Layout" Target="../slideLayouts/slideLayout7.xml"/><Relationship Id="rId1" Type="http://schemas.openxmlformats.org/officeDocument/2006/relationships/themeOverride" Target="../theme/themeOverride6.xml"/><Relationship Id="rId6" Type="http://schemas.openxmlformats.org/officeDocument/2006/relationships/image" Target="../media/image15.png"/><Relationship Id="rId5" Type="http://schemas.microsoft.com/office/2007/relationships/hdphoto" Target="../media/hdphoto1.wdp"/><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Layout" Target="../slideLayouts/slideLayout7.xml"/><Relationship Id="rId1" Type="http://schemas.openxmlformats.org/officeDocument/2006/relationships/themeOverride" Target="../theme/themeOverride7.xml"/><Relationship Id="rId6" Type="http://schemas.openxmlformats.org/officeDocument/2006/relationships/image" Target="../media/image17.png"/><Relationship Id="rId5" Type="http://schemas.microsoft.com/office/2007/relationships/hdphoto" Target="../media/hdphoto1.wdp"/><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C0A01"/>
        </a:solidFill>
        <a:effectLst/>
      </p:bgPr>
    </p:bg>
    <p:spTree>
      <p:nvGrpSpPr>
        <p:cNvPr id="1" name=""/>
        <p:cNvGrpSpPr/>
        <p:nvPr/>
      </p:nvGrpSpPr>
      <p:grpSpPr>
        <a:xfrm>
          <a:off x="0" y="0"/>
          <a:ext cx="0" cy="0"/>
          <a:chOff x="0" y="0"/>
          <a:chExt cx="0" cy="0"/>
        </a:xfrm>
      </p:grpSpPr>
      <p:grpSp>
        <p:nvGrpSpPr>
          <p:cNvPr id="2" name="Group 2"/>
          <p:cNvGrpSpPr/>
          <p:nvPr/>
        </p:nvGrpSpPr>
        <p:grpSpPr>
          <a:xfrm>
            <a:off x="0" y="6524583"/>
            <a:ext cx="18288000" cy="3762417"/>
            <a:chOff x="0" y="0"/>
            <a:chExt cx="24384000" cy="5016556"/>
          </a:xfrm>
        </p:grpSpPr>
        <p:pic>
          <p:nvPicPr>
            <p:cNvPr id="3" name="Picture 3"/>
            <p:cNvPicPr>
              <a:picLocks noChangeAspect="1"/>
            </p:cNvPicPr>
            <p:nvPr/>
          </p:nvPicPr>
          <p:blipFill>
            <a:blip r:embed="rId2"/>
            <a:srcRect t="34589" b="34589"/>
            <a:stretch>
              <a:fillRect/>
            </a:stretch>
          </p:blipFill>
          <p:spPr>
            <a:xfrm>
              <a:off x="0" y="0"/>
              <a:ext cx="24384000" cy="5016556"/>
            </a:xfrm>
            <a:prstGeom prst="rect">
              <a:avLst/>
            </a:prstGeom>
          </p:spPr>
        </p:pic>
      </p:grpSp>
      <p:sp>
        <p:nvSpPr>
          <p:cNvPr id="8" name="TextBox 8"/>
          <p:cNvSpPr txBox="1"/>
          <p:nvPr/>
        </p:nvSpPr>
        <p:spPr>
          <a:xfrm>
            <a:off x="1752600" y="266700"/>
            <a:ext cx="14099180" cy="3821559"/>
          </a:xfrm>
          <a:prstGeom prst="rect">
            <a:avLst/>
          </a:prstGeom>
        </p:spPr>
        <p:txBody>
          <a:bodyPr wrap="square" lIns="0" tIns="0" rIns="0" bIns="0" rtlCol="0" anchor="t">
            <a:spAutoFit/>
          </a:bodyPr>
          <a:lstStyle/>
          <a:p>
            <a:pPr algn="ctr">
              <a:lnSpc>
                <a:spcPts val="14911"/>
              </a:lnSpc>
            </a:pPr>
            <a:r>
              <a:rPr lang="en-US" sz="12854" spc="128" dirty="0">
                <a:solidFill>
                  <a:srgbClr val="FFA140"/>
                </a:solidFill>
                <a:latin typeface="The Seasons Bold"/>
                <a:ea typeface="The Seasons Bold"/>
                <a:cs typeface="The Seasons Bold"/>
                <a:sym typeface="The Seasons Bold"/>
              </a:rPr>
              <a:t>Pizza Sales Analysis </a:t>
            </a:r>
          </a:p>
        </p:txBody>
      </p:sp>
      <p:sp>
        <p:nvSpPr>
          <p:cNvPr id="9" name="TextBox 8">
            <a:extLst>
              <a:ext uri="{FF2B5EF4-FFF2-40B4-BE49-F238E27FC236}">
                <a16:creationId xmlns:a16="http://schemas.microsoft.com/office/drawing/2014/main" id="{13E7E199-7534-466D-BD00-C6DBF63448A6}"/>
              </a:ext>
            </a:extLst>
          </p:cNvPr>
          <p:cNvSpPr txBox="1"/>
          <p:nvPr/>
        </p:nvSpPr>
        <p:spPr>
          <a:xfrm>
            <a:off x="10058400" y="4311297"/>
            <a:ext cx="7772400" cy="861774"/>
          </a:xfrm>
          <a:prstGeom prst="rect">
            <a:avLst/>
          </a:prstGeom>
          <a:noFill/>
        </p:spPr>
        <p:txBody>
          <a:bodyPr wrap="square" rtlCol="0">
            <a:spAutoFit/>
          </a:bodyPr>
          <a:lstStyle/>
          <a:p>
            <a:r>
              <a:rPr lang="en-IN" sz="5000" dirty="0">
                <a:solidFill>
                  <a:schemeClr val="bg1"/>
                </a:solidFill>
                <a:latin typeface="The Seasons Bold" panose="020B0604020202020204" charset="0"/>
              </a:rPr>
              <a:t>Using SQL</a:t>
            </a:r>
            <a:endParaRPr lang="en-IN" sz="5000" dirty="0">
              <a:latin typeface="The Seasons Bold" panose="020B0604020202020204" charset="0"/>
            </a:endParaRPr>
          </a:p>
        </p:txBody>
      </p:sp>
      <p:sp>
        <p:nvSpPr>
          <p:cNvPr id="10" name="TextBox 9">
            <a:extLst>
              <a:ext uri="{FF2B5EF4-FFF2-40B4-BE49-F238E27FC236}">
                <a16:creationId xmlns:a16="http://schemas.microsoft.com/office/drawing/2014/main" id="{99EA1653-CA0D-4271-AFA3-9343F8F9279F}"/>
              </a:ext>
            </a:extLst>
          </p:cNvPr>
          <p:cNvSpPr txBox="1"/>
          <p:nvPr/>
        </p:nvSpPr>
        <p:spPr>
          <a:xfrm>
            <a:off x="11430000" y="8391503"/>
            <a:ext cx="9829800" cy="1323439"/>
          </a:xfrm>
          <a:prstGeom prst="rect">
            <a:avLst/>
          </a:prstGeom>
          <a:noFill/>
        </p:spPr>
        <p:txBody>
          <a:bodyPr wrap="square" rtlCol="0">
            <a:spAutoFit/>
          </a:bodyPr>
          <a:lstStyle/>
          <a:p>
            <a:pPr algn="ctr"/>
            <a:r>
              <a:rPr lang="en-IN" sz="3000" dirty="0">
                <a:solidFill>
                  <a:schemeClr val="bg1"/>
                </a:solidFill>
              </a:rPr>
              <a:t> </a:t>
            </a:r>
          </a:p>
          <a:p>
            <a:pPr algn="ctr"/>
            <a:r>
              <a:rPr lang="en-IN" sz="2500" b="1" spc="128" dirty="0">
                <a:solidFill>
                  <a:schemeClr val="bg1"/>
                </a:solidFill>
                <a:latin typeface="The Seasons Bold"/>
              </a:rPr>
              <a:t>By </a:t>
            </a:r>
          </a:p>
          <a:p>
            <a:pPr algn="ctr"/>
            <a:r>
              <a:rPr lang="en-IN" sz="2500" b="1" spc="128" dirty="0">
                <a:solidFill>
                  <a:schemeClr val="bg1"/>
                </a:solidFill>
                <a:latin typeface="The Seasons Bold"/>
              </a:rPr>
              <a:t>Dhanshree</a:t>
            </a:r>
            <a:r>
              <a:rPr lang="en-IN" sz="2500" b="1" dirty="0">
                <a:solidFill>
                  <a:schemeClr val="bg1"/>
                </a:solidFill>
              </a:rPr>
              <a:t> </a:t>
            </a:r>
            <a:r>
              <a:rPr lang="en-IN" sz="2500" b="1" spc="128" dirty="0">
                <a:solidFill>
                  <a:schemeClr val="bg1"/>
                </a:solidFill>
                <a:latin typeface="The Seasons Bold"/>
              </a:rPr>
              <a:t>Umare</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C0A01"/>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9AE9289-FAE7-4E7D-BF44-CACEDA65578E}"/>
              </a:ext>
            </a:extLst>
          </p:cNvPr>
          <p:cNvSpPr txBox="1"/>
          <p:nvPr/>
        </p:nvSpPr>
        <p:spPr>
          <a:xfrm>
            <a:off x="914400" y="647700"/>
            <a:ext cx="14478000" cy="1246495"/>
          </a:xfrm>
          <a:prstGeom prst="rect">
            <a:avLst/>
          </a:prstGeom>
          <a:noFill/>
        </p:spPr>
        <p:txBody>
          <a:bodyPr wrap="square">
            <a:spAutoFit/>
          </a:bodyPr>
          <a:lstStyle/>
          <a:p>
            <a:pPr algn="just">
              <a:lnSpc>
                <a:spcPts val="4500"/>
              </a:lnSpc>
            </a:pPr>
            <a:r>
              <a:rPr lang="en-US" sz="4000" dirty="0">
                <a:solidFill>
                  <a:srgbClr val="FFA140"/>
                </a:solidFill>
                <a:latin typeface="IBM Plex Sans"/>
                <a:ea typeface="IBM Plex Sans"/>
                <a:cs typeface="IBM Plex Sans"/>
                <a:sym typeface="IBM Plex Sans"/>
              </a:rPr>
              <a:t>Calculate the percentage contribution of each pizza type to total revenue.</a:t>
            </a:r>
          </a:p>
        </p:txBody>
      </p:sp>
      <p:grpSp>
        <p:nvGrpSpPr>
          <p:cNvPr id="6" name="Group 2">
            <a:extLst>
              <a:ext uri="{FF2B5EF4-FFF2-40B4-BE49-F238E27FC236}">
                <a16:creationId xmlns:a16="http://schemas.microsoft.com/office/drawing/2014/main" id="{7448CF22-9BB3-4354-AF14-D3AF747ED6A3}"/>
              </a:ext>
            </a:extLst>
          </p:cNvPr>
          <p:cNvGrpSpPr/>
          <p:nvPr/>
        </p:nvGrpSpPr>
        <p:grpSpPr>
          <a:xfrm>
            <a:off x="0" y="7734301"/>
            <a:ext cx="18066657" cy="2552700"/>
            <a:chOff x="0" y="-906457"/>
            <a:chExt cx="24384000" cy="5923013"/>
          </a:xfrm>
        </p:grpSpPr>
        <p:pic>
          <p:nvPicPr>
            <p:cNvPr id="8" name="Picture 3">
              <a:extLst>
                <a:ext uri="{FF2B5EF4-FFF2-40B4-BE49-F238E27FC236}">
                  <a16:creationId xmlns:a16="http://schemas.microsoft.com/office/drawing/2014/main" id="{C143015E-E6E5-4622-BE61-F1ACB06E444A}"/>
                </a:ext>
              </a:extLst>
            </p:cNvPr>
            <p:cNvPicPr>
              <a:picLocks noChangeAspect="1"/>
            </p:cNvPicPr>
            <p:nvPr/>
          </p:nvPicPr>
          <p:blipFill>
            <a:blip r:embed="rId3">
              <a:alphaModFix amt="20000"/>
              <a:extLst>
                <a:ext uri="{BEBA8EAE-BF5A-486C-A8C5-ECC9F3942E4B}">
                  <a14:imgProps xmlns:a14="http://schemas.microsoft.com/office/drawing/2010/main">
                    <a14:imgLayer r:embed="rId4">
                      <a14:imgEffect>
                        <a14:brightnessContrast bright="20000" contrast="-40000"/>
                      </a14:imgEffect>
                    </a14:imgLayer>
                  </a14:imgProps>
                </a:ext>
              </a:extLst>
            </a:blip>
            <a:srcRect t="34589" b="34589"/>
            <a:stretch>
              <a:fillRect/>
            </a:stretch>
          </p:blipFill>
          <p:spPr>
            <a:xfrm>
              <a:off x="0" y="-906457"/>
              <a:ext cx="24384000" cy="5923013"/>
            </a:xfrm>
            <a:prstGeom prst="rect">
              <a:avLst/>
            </a:prstGeom>
          </p:spPr>
        </p:pic>
      </p:grpSp>
      <p:pic>
        <p:nvPicPr>
          <p:cNvPr id="3" name="Picture 2">
            <a:extLst>
              <a:ext uri="{FF2B5EF4-FFF2-40B4-BE49-F238E27FC236}">
                <a16:creationId xmlns:a16="http://schemas.microsoft.com/office/drawing/2014/main" id="{E7D5A6DB-758A-4369-A9F3-CB1F5A893DB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24000" y="2324100"/>
            <a:ext cx="11277600" cy="7315200"/>
          </a:xfrm>
          <a:prstGeom prst="rect">
            <a:avLst/>
          </a:prstGeom>
        </p:spPr>
      </p:pic>
      <p:pic>
        <p:nvPicPr>
          <p:cNvPr id="7" name="Picture 6">
            <a:extLst>
              <a:ext uri="{FF2B5EF4-FFF2-40B4-BE49-F238E27FC236}">
                <a16:creationId xmlns:a16="http://schemas.microsoft.com/office/drawing/2014/main" id="{0F83F754-878D-4A0A-A2D9-6C69A8048AF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411200" y="5905500"/>
            <a:ext cx="4448296" cy="3962400"/>
          </a:xfrm>
          <a:prstGeom prst="rect">
            <a:avLst/>
          </a:prstGeom>
        </p:spPr>
      </p:pic>
    </p:spTree>
    <p:extLst>
      <p:ext uri="{BB962C8B-B14F-4D97-AF65-F5344CB8AC3E}">
        <p14:creationId xmlns:p14="http://schemas.microsoft.com/office/powerpoint/2010/main" val="2486913825"/>
      </p:ext>
    </p:extLst>
  </p:cSld>
  <p:clrMapOvr>
    <a:overrideClrMapping bg1="lt1" tx1="dk1" bg2="lt2" tx2="dk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1C0A01"/>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9AE9289-FAE7-4E7D-BF44-CACEDA65578E}"/>
              </a:ext>
            </a:extLst>
          </p:cNvPr>
          <p:cNvSpPr txBox="1"/>
          <p:nvPr/>
        </p:nvSpPr>
        <p:spPr>
          <a:xfrm>
            <a:off x="914400" y="647700"/>
            <a:ext cx="14478000" cy="669414"/>
          </a:xfrm>
          <a:prstGeom prst="rect">
            <a:avLst/>
          </a:prstGeom>
          <a:noFill/>
        </p:spPr>
        <p:txBody>
          <a:bodyPr wrap="square">
            <a:spAutoFit/>
          </a:bodyPr>
          <a:lstStyle/>
          <a:p>
            <a:pPr algn="just">
              <a:lnSpc>
                <a:spcPts val="4500"/>
              </a:lnSpc>
            </a:pPr>
            <a:r>
              <a:rPr lang="en-US" sz="4000" dirty="0">
                <a:solidFill>
                  <a:srgbClr val="FFA140"/>
                </a:solidFill>
                <a:latin typeface="IBM Plex Sans"/>
                <a:ea typeface="IBM Plex Sans"/>
                <a:cs typeface="IBM Plex Sans"/>
                <a:sym typeface="IBM Plex Sans"/>
              </a:rPr>
              <a:t>Analyze the cumulative revenue generated over time.</a:t>
            </a:r>
          </a:p>
        </p:txBody>
      </p:sp>
      <p:pic>
        <p:nvPicPr>
          <p:cNvPr id="3" name="Picture 2">
            <a:extLst>
              <a:ext uri="{FF2B5EF4-FFF2-40B4-BE49-F238E27FC236}">
                <a16:creationId xmlns:a16="http://schemas.microsoft.com/office/drawing/2014/main" id="{1E07FF49-C2A0-4835-9F34-F4BFAC4383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3000" y="2171700"/>
            <a:ext cx="10820400" cy="6172200"/>
          </a:xfrm>
          <a:prstGeom prst="rect">
            <a:avLst/>
          </a:prstGeom>
        </p:spPr>
      </p:pic>
      <p:grpSp>
        <p:nvGrpSpPr>
          <p:cNvPr id="6" name="Group 2">
            <a:extLst>
              <a:ext uri="{FF2B5EF4-FFF2-40B4-BE49-F238E27FC236}">
                <a16:creationId xmlns:a16="http://schemas.microsoft.com/office/drawing/2014/main" id="{8E4B5BCB-868A-470E-B7F0-9AE4527EEC67}"/>
              </a:ext>
            </a:extLst>
          </p:cNvPr>
          <p:cNvGrpSpPr/>
          <p:nvPr/>
        </p:nvGrpSpPr>
        <p:grpSpPr>
          <a:xfrm>
            <a:off x="0" y="7698281"/>
            <a:ext cx="18207297" cy="2588720"/>
            <a:chOff x="0" y="-906457"/>
            <a:chExt cx="24384000" cy="5923013"/>
          </a:xfrm>
        </p:grpSpPr>
        <p:pic>
          <p:nvPicPr>
            <p:cNvPr id="8" name="Picture 3">
              <a:extLst>
                <a:ext uri="{FF2B5EF4-FFF2-40B4-BE49-F238E27FC236}">
                  <a16:creationId xmlns:a16="http://schemas.microsoft.com/office/drawing/2014/main" id="{42972A34-37D8-4E2A-B4C1-E1C5166C8E44}"/>
                </a:ext>
              </a:extLst>
            </p:cNvPr>
            <p:cNvPicPr>
              <a:picLocks noChangeAspect="1"/>
            </p:cNvPicPr>
            <p:nvPr/>
          </p:nvPicPr>
          <p:blipFill>
            <a:blip r:embed="rId4">
              <a:alphaModFix amt="20000"/>
              <a:extLst>
                <a:ext uri="{BEBA8EAE-BF5A-486C-A8C5-ECC9F3942E4B}">
                  <a14:imgProps xmlns:a14="http://schemas.microsoft.com/office/drawing/2010/main">
                    <a14:imgLayer r:embed="rId5">
                      <a14:imgEffect>
                        <a14:brightnessContrast bright="20000" contrast="-40000"/>
                      </a14:imgEffect>
                    </a14:imgLayer>
                  </a14:imgProps>
                </a:ext>
              </a:extLst>
            </a:blip>
            <a:srcRect t="34589" b="34589"/>
            <a:stretch>
              <a:fillRect/>
            </a:stretch>
          </p:blipFill>
          <p:spPr>
            <a:xfrm>
              <a:off x="0" y="-906457"/>
              <a:ext cx="24384000" cy="5923013"/>
            </a:xfrm>
            <a:prstGeom prst="rect">
              <a:avLst/>
            </a:prstGeom>
          </p:spPr>
        </p:pic>
      </p:grpSp>
      <p:pic>
        <p:nvPicPr>
          <p:cNvPr id="7" name="Picture 6">
            <a:extLst>
              <a:ext uri="{FF2B5EF4-FFF2-40B4-BE49-F238E27FC236}">
                <a16:creationId xmlns:a16="http://schemas.microsoft.com/office/drawing/2014/main" id="{5E16668C-E9CF-4570-8F5C-059C3CD60E6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725400" y="3924300"/>
            <a:ext cx="5091371" cy="5943600"/>
          </a:xfrm>
          <a:prstGeom prst="rect">
            <a:avLst/>
          </a:prstGeom>
        </p:spPr>
      </p:pic>
    </p:spTree>
    <p:extLst>
      <p:ext uri="{BB962C8B-B14F-4D97-AF65-F5344CB8AC3E}">
        <p14:creationId xmlns:p14="http://schemas.microsoft.com/office/powerpoint/2010/main" val="2849819067"/>
      </p:ext>
    </p:extLst>
  </p:cSld>
  <p:clrMapOvr>
    <a:overrideClrMapping bg1="lt1" tx1="dk1" bg2="lt2" tx2="dk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C0A01"/>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9AE9289-FAE7-4E7D-BF44-CACEDA65578E}"/>
              </a:ext>
            </a:extLst>
          </p:cNvPr>
          <p:cNvSpPr txBox="1"/>
          <p:nvPr/>
        </p:nvSpPr>
        <p:spPr>
          <a:xfrm>
            <a:off x="914400" y="647700"/>
            <a:ext cx="14478000" cy="1246495"/>
          </a:xfrm>
          <a:prstGeom prst="rect">
            <a:avLst/>
          </a:prstGeom>
          <a:noFill/>
        </p:spPr>
        <p:txBody>
          <a:bodyPr wrap="square">
            <a:spAutoFit/>
          </a:bodyPr>
          <a:lstStyle/>
          <a:p>
            <a:pPr algn="just">
              <a:lnSpc>
                <a:spcPts val="4500"/>
              </a:lnSpc>
            </a:pPr>
            <a:r>
              <a:rPr lang="en-US" sz="4000" dirty="0">
                <a:solidFill>
                  <a:srgbClr val="FFA140"/>
                </a:solidFill>
                <a:latin typeface="IBM Plex Sans"/>
                <a:ea typeface="IBM Plex Sans"/>
                <a:cs typeface="IBM Plex Sans"/>
                <a:sym typeface="IBM Plex Sans"/>
              </a:rPr>
              <a:t> Determine the top 3 most ordered pizza types based on revenue for each pizza category.</a:t>
            </a:r>
          </a:p>
        </p:txBody>
      </p:sp>
      <p:grpSp>
        <p:nvGrpSpPr>
          <p:cNvPr id="6" name="Group 2">
            <a:extLst>
              <a:ext uri="{FF2B5EF4-FFF2-40B4-BE49-F238E27FC236}">
                <a16:creationId xmlns:a16="http://schemas.microsoft.com/office/drawing/2014/main" id="{7343D4C2-C0DD-43E2-B613-C5CFBE1F2EF8}"/>
              </a:ext>
            </a:extLst>
          </p:cNvPr>
          <p:cNvGrpSpPr/>
          <p:nvPr/>
        </p:nvGrpSpPr>
        <p:grpSpPr>
          <a:xfrm>
            <a:off x="0" y="7935605"/>
            <a:ext cx="18142857" cy="2351395"/>
            <a:chOff x="0" y="-906457"/>
            <a:chExt cx="24384000" cy="5923013"/>
          </a:xfrm>
        </p:grpSpPr>
        <p:pic>
          <p:nvPicPr>
            <p:cNvPr id="8" name="Picture 3">
              <a:extLst>
                <a:ext uri="{FF2B5EF4-FFF2-40B4-BE49-F238E27FC236}">
                  <a16:creationId xmlns:a16="http://schemas.microsoft.com/office/drawing/2014/main" id="{1F05FE75-46A8-4877-9501-9EE44F92ACED}"/>
                </a:ext>
              </a:extLst>
            </p:cNvPr>
            <p:cNvPicPr>
              <a:picLocks noChangeAspect="1"/>
            </p:cNvPicPr>
            <p:nvPr/>
          </p:nvPicPr>
          <p:blipFill>
            <a:blip r:embed="rId3">
              <a:alphaModFix amt="20000"/>
              <a:extLst>
                <a:ext uri="{BEBA8EAE-BF5A-486C-A8C5-ECC9F3942E4B}">
                  <a14:imgProps xmlns:a14="http://schemas.microsoft.com/office/drawing/2010/main">
                    <a14:imgLayer r:embed="rId4">
                      <a14:imgEffect>
                        <a14:brightnessContrast bright="20000" contrast="-40000"/>
                      </a14:imgEffect>
                    </a14:imgLayer>
                  </a14:imgProps>
                </a:ext>
              </a:extLst>
            </a:blip>
            <a:srcRect t="34589" b="34589"/>
            <a:stretch>
              <a:fillRect/>
            </a:stretch>
          </p:blipFill>
          <p:spPr>
            <a:xfrm>
              <a:off x="0" y="-906457"/>
              <a:ext cx="24384000" cy="5923013"/>
            </a:xfrm>
            <a:prstGeom prst="rect">
              <a:avLst/>
            </a:prstGeom>
          </p:spPr>
        </p:pic>
      </p:grpSp>
      <p:pic>
        <p:nvPicPr>
          <p:cNvPr id="3" name="Picture 2">
            <a:extLst>
              <a:ext uri="{FF2B5EF4-FFF2-40B4-BE49-F238E27FC236}">
                <a16:creationId xmlns:a16="http://schemas.microsoft.com/office/drawing/2014/main" id="{9C0AFE0A-3195-4AFB-8E3F-DED95ECE6BF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944600" y="6591300"/>
            <a:ext cx="3724465" cy="2943349"/>
          </a:xfrm>
          <a:prstGeom prst="rect">
            <a:avLst/>
          </a:prstGeom>
        </p:spPr>
      </p:pic>
      <p:pic>
        <p:nvPicPr>
          <p:cNvPr id="7" name="Picture 6">
            <a:extLst>
              <a:ext uri="{FF2B5EF4-FFF2-40B4-BE49-F238E27FC236}">
                <a16:creationId xmlns:a16="http://schemas.microsoft.com/office/drawing/2014/main" id="{0ED747CC-BEEB-46C5-A432-4B9E639D72C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14400" y="2324100"/>
            <a:ext cx="12268200" cy="6248400"/>
          </a:xfrm>
          <a:prstGeom prst="rect">
            <a:avLst/>
          </a:prstGeom>
        </p:spPr>
      </p:pic>
    </p:spTree>
    <p:extLst>
      <p:ext uri="{BB962C8B-B14F-4D97-AF65-F5344CB8AC3E}">
        <p14:creationId xmlns:p14="http://schemas.microsoft.com/office/powerpoint/2010/main" val="2282906148"/>
      </p:ext>
    </p:extLst>
  </p:cSld>
  <p:clrMapOvr>
    <a:overrideClrMapping bg1="lt1" tx1="dk1" bg2="lt2" tx2="dk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6">
            <a:lumMod val="60000"/>
            <a:lumOff val="40000"/>
          </a:schemeClr>
        </a:solidFill>
        <a:effectLst/>
      </p:bgPr>
    </p:bg>
    <p:spTree>
      <p:nvGrpSpPr>
        <p:cNvPr id="1" name=""/>
        <p:cNvGrpSpPr/>
        <p:nvPr/>
      </p:nvGrpSpPr>
      <p:grpSpPr>
        <a:xfrm>
          <a:off x="0" y="0"/>
          <a:ext cx="0" cy="0"/>
          <a:chOff x="0" y="0"/>
          <a:chExt cx="0" cy="0"/>
        </a:xfrm>
      </p:grpSpPr>
      <p:sp>
        <p:nvSpPr>
          <p:cNvPr id="8" name="TextBox 8"/>
          <p:cNvSpPr txBox="1"/>
          <p:nvPr/>
        </p:nvSpPr>
        <p:spPr>
          <a:xfrm>
            <a:off x="1752600" y="266700"/>
            <a:ext cx="14099180" cy="1910779"/>
          </a:xfrm>
          <a:prstGeom prst="rect">
            <a:avLst/>
          </a:prstGeom>
        </p:spPr>
        <p:txBody>
          <a:bodyPr wrap="square" lIns="0" tIns="0" rIns="0" bIns="0" rtlCol="0" anchor="t">
            <a:spAutoFit/>
          </a:bodyPr>
          <a:lstStyle/>
          <a:p>
            <a:pPr algn="ctr">
              <a:lnSpc>
                <a:spcPts val="14911"/>
              </a:lnSpc>
            </a:pPr>
            <a:r>
              <a:rPr lang="en-US" sz="12854" spc="128" dirty="0">
                <a:solidFill>
                  <a:srgbClr val="002060"/>
                </a:solidFill>
                <a:latin typeface="The Seasons Bold"/>
                <a:ea typeface="The Seasons Bold"/>
                <a:cs typeface="The Seasons Bold"/>
                <a:sym typeface="The Seasons Bold"/>
              </a:rPr>
              <a:t>Objectives</a:t>
            </a:r>
          </a:p>
        </p:txBody>
      </p:sp>
      <p:sp>
        <p:nvSpPr>
          <p:cNvPr id="11" name="TextBox 10">
            <a:extLst>
              <a:ext uri="{FF2B5EF4-FFF2-40B4-BE49-F238E27FC236}">
                <a16:creationId xmlns:a16="http://schemas.microsoft.com/office/drawing/2014/main" id="{37591DB3-FF03-4692-9BF5-FF202D99F7B1}"/>
              </a:ext>
            </a:extLst>
          </p:cNvPr>
          <p:cNvSpPr txBox="1"/>
          <p:nvPr/>
        </p:nvSpPr>
        <p:spPr>
          <a:xfrm>
            <a:off x="5314950" y="4815959"/>
            <a:ext cx="10629900" cy="369332"/>
          </a:xfrm>
          <a:prstGeom prst="rect">
            <a:avLst/>
          </a:prstGeom>
          <a:noFill/>
        </p:spPr>
        <p:txBody>
          <a:bodyPr wrap="square">
            <a:spAutoFit/>
          </a:bodyPr>
          <a:lstStyle/>
          <a:p>
            <a:endParaRPr lang="en-IN" dirty="0"/>
          </a:p>
        </p:txBody>
      </p:sp>
      <p:sp>
        <p:nvSpPr>
          <p:cNvPr id="5" name="TextBox 4">
            <a:extLst>
              <a:ext uri="{FF2B5EF4-FFF2-40B4-BE49-F238E27FC236}">
                <a16:creationId xmlns:a16="http://schemas.microsoft.com/office/drawing/2014/main" id="{B1AD4CD3-AADE-4FF9-B2B7-267C57D76553}"/>
              </a:ext>
            </a:extLst>
          </p:cNvPr>
          <p:cNvSpPr txBox="1"/>
          <p:nvPr/>
        </p:nvSpPr>
        <p:spPr>
          <a:xfrm>
            <a:off x="2705100" y="2769245"/>
            <a:ext cx="12877800" cy="3785652"/>
          </a:xfrm>
          <a:prstGeom prst="rect">
            <a:avLst/>
          </a:prstGeom>
          <a:noFill/>
        </p:spPr>
        <p:txBody>
          <a:bodyPr wrap="square" rtlCol="0">
            <a:spAutoFit/>
          </a:bodyPr>
          <a:lstStyle/>
          <a:p>
            <a:pPr algn="just"/>
            <a:r>
              <a:rPr lang="en-IN" sz="4000" dirty="0"/>
              <a:t>The Pizza Sale s Project Harnesses the power of SQL to transform raw sales data into meaningful insights . This project is to </a:t>
            </a:r>
            <a:r>
              <a:rPr lang="en-IN" sz="4000" dirty="0" err="1"/>
              <a:t>analyze</a:t>
            </a:r>
            <a:r>
              <a:rPr lang="en-IN" sz="4000" dirty="0"/>
              <a:t> pizza sales data to identify trends and provide actionable insights that can help to increase sales and aim to uncover key metrics and patterns within the sales data by leveraging SQL queries in MySQL.</a:t>
            </a:r>
          </a:p>
        </p:txBody>
      </p:sp>
      <p:grpSp>
        <p:nvGrpSpPr>
          <p:cNvPr id="12" name="Group 2">
            <a:extLst>
              <a:ext uri="{FF2B5EF4-FFF2-40B4-BE49-F238E27FC236}">
                <a16:creationId xmlns:a16="http://schemas.microsoft.com/office/drawing/2014/main" id="{3A8F14BE-0513-4234-9078-D25CA4ACF250}"/>
              </a:ext>
            </a:extLst>
          </p:cNvPr>
          <p:cNvGrpSpPr/>
          <p:nvPr/>
        </p:nvGrpSpPr>
        <p:grpSpPr>
          <a:xfrm>
            <a:off x="9525" y="8267700"/>
            <a:ext cx="18288000" cy="2628900"/>
            <a:chOff x="0" y="0"/>
            <a:chExt cx="24384000" cy="5016556"/>
          </a:xfrm>
        </p:grpSpPr>
        <p:pic>
          <p:nvPicPr>
            <p:cNvPr id="13" name="Picture 3">
              <a:extLst>
                <a:ext uri="{FF2B5EF4-FFF2-40B4-BE49-F238E27FC236}">
                  <a16:creationId xmlns:a16="http://schemas.microsoft.com/office/drawing/2014/main" id="{A171B56E-64F3-4593-9A27-9CD73DB0AE61}"/>
                </a:ext>
              </a:extLst>
            </p:cNvPr>
            <p:cNvPicPr>
              <a:picLocks noChangeAspect="1"/>
            </p:cNvPicPr>
            <p:nvPr/>
          </p:nvPicPr>
          <p:blipFill>
            <a:blip r:embed="rId2"/>
            <a:srcRect t="46215" b="22905"/>
            <a:stretch>
              <a:fillRect/>
            </a:stretch>
          </p:blipFill>
          <p:spPr>
            <a:xfrm>
              <a:off x="0" y="0"/>
              <a:ext cx="24384000" cy="5016556"/>
            </a:xfrm>
            <a:prstGeom prst="rect">
              <a:avLst/>
            </a:prstGeom>
          </p:spPr>
        </p:pic>
      </p:grpSp>
    </p:spTree>
    <p:extLst>
      <p:ext uri="{BB962C8B-B14F-4D97-AF65-F5344CB8AC3E}">
        <p14:creationId xmlns:p14="http://schemas.microsoft.com/office/powerpoint/2010/main" val="32327284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C0A01"/>
        </a:solidFill>
        <a:effectLst/>
      </p:bgPr>
    </p:bg>
    <p:spTree>
      <p:nvGrpSpPr>
        <p:cNvPr id="1" name=""/>
        <p:cNvGrpSpPr/>
        <p:nvPr/>
      </p:nvGrpSpPr>
      <p:grpSpPr>
        <a:xfrm>
          <a:off x="0" y="0"/>
          <a:ext cx="0" cy="0"/>
          <a:chOff x="0" y="0"/>
          <a:chExt cx="0" cy="0"/>
        </a:xfrm>
      </p:grpSpPr>
      <p:grpSp>
        <p:nvGrpSpPr>
          <p:cNvPr id="6" name="Group 2">
            <a:extLst>
              <a:ext uri="{FF2B5EF4-FFF2-40B4-BE49-F238E27FC236}">
                <a16:creationId xmlns:a16="http://schemas.microsoft.com/office/drawing/2014/main" id="{7E084336-A024-4A42-BD96-262FBA379C31}"/>
              </a:ext>
            </a:extLst>
          </p:cNvPr>
          <p:cNvGrpSpPr/>
          <p:nvPr/>
        </p:nvGrpSpPr>
        <p:grpSpPr>
          <a:xfrm>
            <a:off x="7257" y="6057900"/>
            <a:ext cx="18295257" cy="4191000"/>
            <a:chOff x="0" y="-906457"/>
            <a:chExt cx="24384000" cy="5923013"/>
          </a:xfrm>
        </p:grpSpPr>
        <p:pic>
          <p:nvPicPr>
            <p:cNvPr id="8" name="Picture 3">
              <a:extLst>
                <a:ext uri="{FF2B5EF4-FFF2-40B4-BE49-F238E27FC236}">
                  <a16:creationId xmlns:a16="http://schemas.microsoft.com/office/drawing/2014/main" id="{D9217FD4-F06A-457F-8616-26081BE6B62A}"/>
                </a:ext>
              </a:extLst>
            </p:cNvPr>
            <p:cNvPicPr>
              <a:picLocks noChangeAspect="1"/>
            </p:cNvPicPr>
            <p:nvPr/>
          </p:nvPicPr>
          <p:blipFill>
            <a:blip r:embed="rId3">
              <a:alphaModFix amt="20000"/>
              <a:extLst>
                <a:ext uri="{BEBA8EAE-BF5A-486C-A8C5-ECC9F3942E4B}">
                  <a14:imgProps xmlns:a14="http://schemas.microsoft.com/office/drawing/2010/main">
                    <a14:imgLayer r:embed="rId4">
                      <a14:imgEffect>
                        <a14:brightnessContrast bright="20000" contrast="-40000"/>
                      </a14:imgEffect>
                    </a14:imgLayer>
                  </a14:imgProps>
                </a:ext>
              </a:extLst>
            </a:blip>
            <a:srcRect t="34589" b="34589"/>
            <a:stretch>
              <a:fillRect/>
            </a:stretch>
          </p:blipFill>
          <p:spPr>
            <a:xfrm>
              <a:off x="0" y="-906457"/>
              <a:ext cx="24384000" cy="5923013"/>
            </a:xfrm>
            <a:prstGeom prst="rect">
              <a:avLst/>
            </a:prstGeom>
          </p:spPr>
        </p:pic>
      </p:grpSp>
      <p:sp>
        <p:nvSpPr>
          <p:cNvPr id="5" name="TextBox 4">
            <a:extLst>
              <a:ext uri="{FF2B5EF4-FFF2-40B4-BE49-F238E27FC236}">
                <a16:creationId xmlns:a16="http://schemas.microsoft.com/office/drawing/2014/main" id="{89AE9289-FAE7-4E7D-BF44-CACEDA65578E}"/>
              </a:ext>
            </a:extLst>
          </p:cNvPr>
          <p:cNvSpPr txBox="1"/>
          <p:nvPr/>
        </p:nvSpPr>
        <p:spPr>
          <a:xfrm>
            <a:off x="1798410" y="571500"/>
            <a:ext cx="13487400" cy="707886"/>
          </a:xfrm>
          <a:prstGeom prst="rect">
            <a:avLst/>
          </a:prstGeom>
          <a:noFill/>
        </p:spPr>
        <p:txBody>
          <a:bodyPr wrap="square">
            <a:spAutoFit/>
          </a:bodyPr>
          <a:lstStyle/>
          <a:p>
            <a:r>
              <a:rPr lang="en-IN" sz="4000" spc="86" dirty="0">
                <a:solidFill>
                  <a:srgbClr val="FFA140"/>
                </a:solidFill>
                <a:latin typeface="The Seasons Bold"/>
              </a:rPr>
              <a:t>Retrieve</a:t>
            </a:r>
            <a:r>
              <a:rPr lang="en-IN" sz="4000" dirty="0"/>
              <a:t> </a:t>
            </a:r>
            <a:r>
              <a:rPr lang="en-IN" sz="4000" spc="86" dirty="0">
                <a:solidFill>
                  <a:srgbClr val="FFA140"/>
                </a:solidFill>
                <a:latin typeface="The Seasons Bold"/>
              </a:rPr>
              <a:t>the</a:t>
            </a:r>
            <a:r>
              <a:rPr lang="en-IN" sz="4000" dirty="0"/>
              <a:t> </a:t>
            </a:r>
            <a:r>
              <a:rPr lang="en-IN" sz="4000" spc="86" dirty="0">
                <a:solidFill>
                  <a:srgbClr val="FFA140"/>
                </a:solidFill>
                <a:latin typeface="The Seasons Bold"/>
              </a:rPr>
              <a:t>total number</a:t>
            </a:r>
            <a:r>
              <a:rPr lang="en-IN" sz="4000" dirty="0"/>
              <a:t> </a:t>
            </a:r>
            <a:r>
              <a:rPr lang="en-IN" sz="4000" spc="86" dirty="0">
                <a:solidFill>
                  <a:srgbClr val="FFA140"/>
                </a:solidFill>
                <a:latin typeface="The Seasons Bold"/>
              </a:rPr>
              <a:t>of</a:t>
            </a:r>
            <a:r>
              <a:rPr lang="en-IN" sz="4000" dirty="0"/>
              <a:t> </a:t>
            </a:r>
            <a:r>
              <a:rPr lang="en-IN" sz="4000" spc="86" dirty="0">
                <a:solidFill>
                  <a:srgbClr val="FFA140"/>
                </a:solidFill>
                <a:latin typeface="The Seasons Bold"/>
              </a:rPr>
              <a:t>orders</a:t>
            </a:r>
            <a:r>
              <a:rPr lang="en-IN" sz="4000" dirty="0"/>
              <a:t> </a:t>
            </a:r>
            <a:r>
              <a:rPr lang="en-IN" sz="4000" spc="86" dirty="0">
                <a:solidFill>
                  <a:srgbClr val="FFA140"/>
                </a:solidFill>
                <a:latin typeface="The Seasons Bold"/>
              </a:rPr>
              <a:t>placed.</a:t>
            </a:r>
            <a:endParaRPr lang="en-IN" sz="4000" dirty="0"/>
          </a:p>
        </p:txBody>
      </p:sp>
      <p:pic>
        <p:nvPicPr>
          <p:cNvPr id="7" name="Picture 6">
            <a:extLst>
              <a:ext uri="{FF2B5EF4-FFF2-40B4-BE49-F238E27FC236}">
                <a16:creationId xmlns:a16="http://schemas.microsoft.com/office/drawing/2014/main" id="{86FC3F44-7BE0-428A-AABC-635484AD5D8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09800" y="1866900"/>
            <a:ext cx="12228286" cy="4191000"/>
          </a:xfrm>
          <a:prstGeom prst="rect">
            <a:avLst/>
          </a:prstGeom>
        </p:spPr>
      </p:pic>
      <p:pic>
        <p:nvPicPr>
          <p:cNvPr id="9" name="Picture 8">
            <a:extLst>
              <a:ext uri="{FF2B5EF4-FFF2-40B4-BE49-F238E27FC236}">
                <a16:creationId xmlns:a16="http://schemas.microsoft.com/office/drawing/2014/main" id="{86B89B13-901E-4622-A646-4832B48F5DF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344400" y="6340614"/>
            <a:ext cx="4005263" cy="3374886"/>
          </a:xfrm>
          <a:prstGeom prst="rect">
            <a:avLst/>
          </a:prstGeom>
        </p:spPr>
      </p:pic>
    </p:spTree>
  </p:cSld>
  <p:clrMapOvr>
    <a:overrideClrMapping bg1="lt1" tx1="dk1" bg2="lt2" tx2="dk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C0A01"/>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9AE9289-FAE7-4E7D-BF44-CACEDA65578E}"/>
              </a:ext>
            </a:extLst>
          </p:cNvPr>
          <p:cNvSpPr txBox="1"/>
          <p:nvPr/>
        </p:nvSpPr>
        <p:spPr>
          <a:xfrm>
            <a:off x="1219200" y="723900"/>
            <a:ext cx="13487400" cy="669414"/>
          </a:xfrm>
          <a:prstGeom prst="rect">
            <a:avLst/>
          </a:prstGeom>
          <a:noFill/>
        </p:spPr>
        <p:txBody>
          <a:bodyPr wrap="square">
            <a:spAutoFit/>
          </a:bodyPr>
          <a:lstStyle/>
          <a:p>
            <a:pPr algn="just">
              <a:lnSpc>
                <a:spcPts val="4500"/>
              </a:lnSpc>
            </a:pPr>
            <a:r>
              <a:rPr lang="en-US" sz="4000" dirty="0">
                <a:solidFill>
                  <a:srgbClr val="FFA140"/>
                </a:solidFill>
                <a:latin typeface="IBM Plex Sans"/>
                <a:ea typeface="IBM Plex Sans"/>
                <a:cs typeface="IBM Plex Sans"/>
                <a:sym typeface="IBM Plex Sans"/>
              </a:rPr>
              <a:t>Calculate the total revenue generated from pizza sales.</a:t>
            </a:r>
          </a:p>
        </p:txBody>
      </p:sp>
      <p:pic>
        <p:nvPicPr>
          <p:cNvPr id="6" name="Picture 5">
            <a:extLst>
              <a:ext uri="{FF2B5EF4-FFF2-40B4-BE49-F238E27FC236}">
                <a16:creationId xmlns:a16="http://schemas.microsoft.com/office/drawing/2014/main" id="{DDA818C0-49B6-4258-AB3B-3C56AAC778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0" y="1790700"/>
            <a:ext cx="10993384" cy="5181600"/>
          </a:xfrm>
          <a:prstGeom prst="rect">
            <a:avLst/>
          </a:prstGeom>
          <a:solidFill>
            <a:srgbClr val="1C0A01">
              <a:alpha val="21000"/>
            </a:srgbClr>
          </a:solidFill>
        </p:spPr>
      </p:pic>
      <p:grpSp>
        <p:nvGrpSpPr>
          <p:cNvPr id="7" name="Group 2">
            <a:extLst>
              <a:ext uri="{FF2B5EF4-FFF2-40B4-BE49-F238E27FC236}">
                <a16:creationId xmlns:a16="http://schemas.microsoft.com/office/drawing/2014/main" id="{BD4F9486-8F43-4879-8A0A-7FBD91E2DF89}"/>
              </a:ext>
            </a:extLst>
          </p:cNvPr>
          <p:cNvGrpSpPr/>
          <p:nvPr/>
        </p:nvGrpSpPr>
        <p:grpSpPr>
          <a:xfrm>
            <a:off x="0" y="7251955"/>
            <a:ext cx="18066657" cy="3035045"/>
            <a:chOff x="0" y="-906457"/>
            <a:chExt cx="24384000" cy="5923013"/>
          </a:xfrm>
        </p:grpSpPr>
        <p:pic>
          <p:nvPicPr>
            <p:cNvPr id="8" name="Picture 3">
              <a:extLst>
                <a:ext uri="{FF2B5EF4-FFF2-40B4-BE49-F238E27FC236}">
                  <a16:creationId xmlns:a16="http://schemas.microsoft.com/office/drawing/2014/main" id="{DD013E53-8680-407D-B862-5005B2F44166}"/>
                </a:ext>
              </a:extLst>
            </p:cNvPr>
            <p:cNvPicPr>
              <a:picLocks noChangeAspect="1"/>
            </p:cNvPicPr>
            <p:nvPr/>
          </p:nvPicPr>
          <p:blipFill>
            <a:blip r:embed="rId4">
              <a:alphaModFix amt="20000"/>
              <a:extLst>
                <a:ext uri="{BEBA8EAE-BF5A-486C-A8C5-ECC9F3942E4B}">
                  <a14:imgProps xmlns:a14="http://schemas.microsoft.com/office/drawing/2010/main">
                    <a14:imgLayer r:embed="rId5">
                      <a14:imgEffect>
                        <a14:brightnessContrast bright="20000" contrast="-40000"/>
                      </a14:imgEffect>
                    </a14:imgLayer>
                  </a14:imgProps>
                </a:ext>
              </a:extLst>
            </a:blip>
            <a:srcRect t="34589" b="34589"/>
            <a:stretch>
              <a:fillRect/>
            </a:stretch>
          </p:blipFill>
          <p:spPr>
            <a:xfrm>
              <a:off x="0" y="-906457"/>
              <a:ext cx="24384000" cy="5923013"/>
            </a:xfrm>
            <a:prstGeom prst="rect">
              <a:avLst/>
            </a:prstGeom>
          </p:spPr>
        </p:pic>
      </p:grpSp>
      <p:pic>
        <p:nvPicPr>
          <p:cNvPr id="3" name="Picture 2">
            <a:extLst>
              <a:ext uri="{FF2B5EF4-FFF2-40B4-BE49-F238E27FC236}">
                <a16:creationId xmlns:a16="http://schemas.microsoft.com/office/drawing/2014/main" id="{26C123F5-F9A0-4125-B3C9-4DAB96252BC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030200" y="7124700"/>
            <a:ext cx="3626618" cy="2812539"/>
          </a:xfrm>
          <a:prstGeom prst="rect">
            <a:avLst/>
          </a:prstGeom>
        </p:spPr>
      </p:pic>
    </p:spTree>
    <p:extLst>
      <p:ext uri="{BB962C8B-B14F-4D97-AF65-F5344CB8AC3E}">
        <p14:creationId xmlns:p14="http://schemas.microsoft.com/office/powerpoint/2010/main" val="1133416467"/>
      </p:ext>
    </p:extLst>
  </p:cSld>
  <p:clrMapOvr>
    <a:overrideClrMapping bg1="lt1" tx1="dk1" bg2="lt2" tx2="dk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C0A01"/>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9AE9289-FAE7-4E7D-BF44-CACEDA65578E}"/>
              </a:ext>
            </a:extLst>
          </p:cNvPr>
          <p:cNvSpPr txBox="1"/>
          <p:nvPr/>
        </p:nvSpPr>
        <p:spPr>
          <a:xfrm>
            <a:off x="1333783" y="684979"/>
            <a:ext cx="13487400" cy="669414"/>
          </a:xfrm>
          <a:prstGeom prst="rect">
            <a:avLst/>
          </a:prstGeom>
          <a:noFill/>
        </p:spPr>
        <p:txBody>
          <a:bodyPr wrap="square">
            <a:spAutoFit/>
          </a:bodyPr>
          <a:lstStyle/>
          <a:p>
            <a:pPr algn="just">
              <a:lnSpc>
                <a:spcPts val="4500"/>
              </a:lnSpc>
            </a:pPr>
            <a:r>
              <a:rPr lang="en-US" sz="4000" dirty="0">
                <a:solidFill>
                  <a:srgbClr val="FFA140"/>
                </a:solidFill>
                <a:latin typeface="IBM Plex Sans"/>
                <a:ea typeface="IBM Plex Sans"/>
                <a:cs typeface="IBM Plex Sans"/>
                <a:sym typeface="IBM Plex Sans"/>
              </a:rPr>
              <a:t>Identify the highest-priced pizza.</a:t>
            </a:r>
          </a:p>
        </p:txBody>
      </p:sp>
      <p:pic>
        <p:nvPicPr>
          <p:cNvPr id="4" name="Picture 3">
            <a:extLst>
              <a:ext uri="{FF2B5EF4-FFF2-40B4-BE49-F238E27FC236}">
                <a16:creationId xmlns:a16="http://schemas.microsoft.com/office/drawing/2014/main" id="{CBE832B2-D613-4B4A-934F-1A6E573DB731}"/>
              </a:ext>
            </a:extLst>
          </p:cNvPr>
          <p:cNvPicPr>
            <a:picLocks noChangeAspect="1"/>
          </p:cNvPicPr>
          <p:nvPr/>
        </p:nvPicPr>
        <p:blipFill rotWithShape="1">
          <a:blip r:embed="rId3">
            <a:extLst>
              <a:ext uri="{28A0092B-C50C-407E-A947-70E740481C1C}">
                <a14:useLocalDpi xmlns:a14="http://schemas.microsoft.com/office/drawing/2010/main" val="0"/>
              </a:ext>
            </a:extLst>
          </a:blip>
          <a:srcRect t="1761"/>
          <a:stretch/>
        </p:blipFill>
        <p:spPr>
          <a:xfrm>
            <a:off x="990600" y="1999200"/>
            <a:ext cx="11450648" cy="4648200"/>
          </a:xfrm>
          <a:prstGeom prst="rect">
            <a:avLst/>
          </a:prstGeom>
        </p:spPr>
      </p:pic>
      <p:grpSp>
        <p:nvGrpSpPr>
          <p:cNvPr id="6" name="Group 2">
            <a:extLst>
              <a:ext uri="{FF2B5EF4-FFF2-40B4-BE49-F238E27FC236}">
                <a16:creationId xmlns:a16="http://schemas.microsoft.com/office/drawing/2014/main" id="{AC795AD9-0851-4EEE-9652-36BF8F932CD6}"/>
              </a:ext>
            </a:extLst>
          </p:cNvPr>
          <p:cNvGrpSpPr/>
          <p:nvPr/>
        </p:nvGrpSpPr>
        <p:grpSpPr>
          <a:xfrm>
            <a:off x="0" y="7330309"/>
            <a:ext cx="18295257" cy="2956692"/>
            <a:chOff x="0" y="-906457"/>
            <a:chExt cx="24384000" cy="5923013"/>
          </a:xfrm>
        </p:grpSpPr>
        <p:pic>
          <p:nvPicPr>
            <p:cNvPr id="7" name="Picture 3">
              <a:extLst>
                <a:ext uri="{FF2B5EF4-FFF2-40B4-BE49-F238E27FC236}">
                  <a16:creationId xmlns:a16="http://schemas.microsoft.com/office/drawing/2014/main" id="{D55BDD13-D162-46E8-81F7-EE7A08D15FC2}"/>
                </a:ext>
              </a:extLst>
            </p:cNvPr>
            <p:cNvPicPr>
              <a:picLocks noChangeAspect="1"/>
            </p:cNvPicPr>
            <p:nvPr/>
          </p:nvPicPr>
          <p:blipFill>
            <a:blip r:embed="rId4">
              <a:alphaModFix amt="20000"/>
              <a:extLst>
                <a:ext uri="{BEBA8EAE-BF5A-486C-A8C5-ECC9F3942E4B}">
                  <a14:imgProps xmlns:a14="http://schemas.microsoft.com/office/drawing/2010/main">
                    <a14:imgLayer r:embed="rId5">
                      <a14:imgEffect>
                        <a14:brightnessContrast bright="20000" contrast="-40000"/>
                      </a14:imgEffect>
                    </a14:imgLayer>
                  </a14:imgProps>
                </a:ext>
              </a:extLst>
            </a:blip>
            <a:srcRect t="34589" b="34589"/>
            <a:stretch>
              <a:fillRect/>
            </a:stretch>
          </p:blipFill>
          <p:spPr>
            <a:xfrm>
              <a:off x="0" y="-906457"/>
              <a:ext cx="24384000" cy="5923013"/>
            </a:xfrm>
            <a:prstGeom prst="rect">
              <a:avLst/>
            </a:prstGeom>
          </p:spPr>
        </p:pic>
      </p:grpSp>
      <p:pic>
        <p:nvPicPr>
          <p:cNvPr id="8" name="Picture 7">
            <a:extLst>
              <a:ext uri="{FF2B5EF4-FFF2-40B4-BE49-F238E27FC236}">
                <a16:creationId xmlns:a16="http://schemas.microsoft.com/office/drawing/2014/main" id="{63C5B4C3-A9DF-4EB3-8314-EFBAD8C25199}"/>
              </a:ext>
            </a:extLst>
          </p:cNvPr>
          <p:cNvPicPr>
            <a:picLocks noChangeAspect="1"/>
          </p:cNvPicPr>
          <p:nvPr/>
        </p:nvPicPr>
        <p:blipFill rotWithShape="1">
          <a:blip r:embed="rId6">
            <a:extLst>
              <a:ext uri="{28A0092B-C50C-407E-A947-70E740481C1C}">
                <a14:useLocalDpi xmlns:a14="http://schemas.microsoft.com/office/drawing/2010/main" val="0"/>
              </a:ext>
            </a:extLst>
          </a:blip>
          <a:srcRect b="19078"/>
          <a:stretch/>
        </p:blipFill>
        <p:spPr>
          <a:xfrm>
            <a:off x="11049000" y="6896100"/>
            <a:ext cx="5867400" cy="2820578"/>
          </a:xfrm>
          <a:prstGeom prst="rect">
            <a:avLst/>
          </a:prstGeom>
        </p:spPr>
      </p:pic>
    </p:spTree>
    <p:extLst>
      <p:ext uri="{BB962C8B-B14F-4D97-AF65-F5344CB8AC3E}">
        <p14:creationId xmlns:p14="http://schemas.microsoft.com/office/powerpoint/2010/main" val="1576683605"/>
      </p:ext>
    </p:extLst>
  </p:cSld>
  <p:clrMapOvr>
    <a:overrideClrMapping bg1="lt1" tx1="dk1" bg2="lt2" tx2="dk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C0A01"/>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9AE9289-FAE7-4E7D-BF44-CACEDA65578E}"/>
              </a:ext>
            </a:extLst>
          </p:cNvPr>
          <p:cNvSpPr txBox="1"/>
          <p:nvPr/>
        </p:nvSpPr>
        <p:spPr>
          <a:xfrm>
            <a:off x="1066800" y="429905"/>
            <a:ext cx="13487400" cy="1246495"/>
          </a:xfrm>
          <a:prstGeom prst="rect">
            <a:avLst/>
          </a:prstGeom>
          <a:noFill/>
        </p:spPr>
        <p:txBody>
          <a:bodyPr wrap="square">
            <a:spAutoFit/>
          </a:bodyPr>
          <a:lstStyle/>
          <a:p>
            <a:pPr algn="just">
              <a:lnSpc>
                <a:spcPts val="4500"/>
              </a:lnSpc>
            </a:pPr>
            <a:r>
              <a:rPr lang="en-US" sz="4000" dirty="0">
                <a:solidFill>
                  <a:srgbClr val="FFA140"/>
                </a:solidFill>
                <a:latin typeface="IBM Plex Sans"/>
                <a:ea typeface="IBM Plex Sans"/>
                <a:cs typeface="IBM Plex Sans"/>
                <a:sym typeface="IBM Plex Sans"/>
              </a:rPr>
              <a:t>List the top 5 most ordered pizza types along with </a:t>
            </a:r>
            <a:r>
              <a:rPr lang="en-US" sz="4000" dirty="0" err="1">
                <a:solidFill>
                  <a:srgbClr val="FFA140"/>
                </a:solidFill>
                <a:latin typeface="IBM Plex Sans"/>
                <a:ea typeface="IBM Plex Sans"/>
                <a:cs typeface="IBM Plex Sans"/>
                <a:sym typeface="IBM Plex Sans"/>
              </a:rPr>
              <a:t>thier</a:t>
            </a:r>
            <a:r>
              <a:rPr lang="en-US" sz="4000" dirty="0">
                <a:solidFill>
                  <a:srgbClr val="FFA140"/>
                </a:solidFill>
                <a:latin typeface="IBM Plex Sans"/>
                <a:ea typeface="IBM Plex Sans"/>
                <a:cs typeface="IBM Plex Sans"/>
                <a:sym typeface="IBM Plex Sans"/>
              </a:rPr>
              <a:t> quantities.</a:t>
            </a:r>
          </a:p>
        </p:txBody>
      </p:sp>
      <p:pic>
        <p:nvPicPr>
          <p:cNvPr id="4" name="Picture 3">
            <a:extLst>
              <a:ext uri="{FF2B5EF4-FFF2-40B4-BE49-F238E27FC236}">
                <a16:creationId xmlns:a16="http://schemas.microsoft.com/office/drawing/2014/main" id="{9403DE75-E225-43DF-95D9-DDDE808E11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76400" y="2019300"/>
            <a:ext cx="11582400" cy="4648200"/>
          </a:xfrm>
          <a:prstGeom prst="rect">
            <a:avLst/>
          </a:prstGeom>
        </p:spPr>
      </p:pic>
      <p:grpSp>
        <p:nvGrpSpPr>
          <p:cNvPr id="6" name="Group 2">
            <a:extLst>
              <a:ext uri="{FF2B5EF4-FFF2-40B4-BE49-F238E27FC236}">
                <a16:creationId xmlns:a16="http://schemas.microsoft.com/office/drawing/2014/main" id="{329B6593-5409-47FE-A44C-842FBA524F8B}"/>
              </a:ext>
            </a:extLst>
          </p:cNvPr>
          <p:cNvGrpSpPr/>
          <p:nvPr/>
        </p:nvGrpSpPr>
        <p:grpSpPr>
          <a:xfrm>
            <a:off x="0" y="7251956"/>
            <a:ext cx="18066657" cy="3062340"/>
            <a:chOff x="0" y="-906457"/>
            <a:chExt cx="24384000" cy="5923013"/>
          </a:xfrm>
        </p:grpSpPr>
        <p:pic>
          <p:nvPicPr>
            <p:cNvPr id="7" name="Picture 3">
              <a:extLst>
                <a:ext uri="{FF2B5EF4-FFF2-40B4-BE49-F238E27FC236}">
                  <a16:creationId xmlns:a16="http://schemas.microsoft.com/office/drawing/2014/main" id="{B7857472-61BA-4C37-9784-C50C972300DA}"/>
                </a:ext>
              </a:extLst>
            </p:cNvPr>
            <p:cNvPicPr>
              <a:picLocks noChangeAspect="1"/>
            </p:cNvPicPr>
            <p:nvPr/>
          </p:nvPicPr>
          <p:blipFill>
            <a:blip r:embed="rId4">
              <a:alphaModFix amt="20000"/>
              <a:extLst>
                <a:ext uri="{BEBA8EAE-BF5A-486C-A8C5-ECC9F3942E4B}">
                  <a14:imgProps xmlns:a14="http://schemas.microsoft.com/office/drawing/2010/main">
                    <a14:imgLayer r:embed="rId5">
                      <a14:imgEffect>
                        <a14:brightnessContrast bright="20000" contrast="-40000"/>
                      </a14:imgEffect>
                    </a14:imgLayer>
                  </a14:imgProps>
                </a:ext>
              </a:extLst>
            </a:blip>
            <a:srcRect t="34589" b="34589"/>
            <a:stretch>
              <a:fillRect/>
            </a:stretch>
          </p:blipFill>
          <p:spPr>
            <a:xfrm>
              <a:off x="0" y="-906457"/>
              <a:ext cx="24384000" cy="5923013"/>
            </a:xfrm>
            <a:prstGeom prst="rect">
              <a:avLst/>
            </a:prstGeom>
          </p:spPr>
        </p:pic>
      </p:grpSp>
      <p:pic>
        <p:nvPicPr>
          <p:cNvPr id="8" name="Picture 7">
            <a:extLst>
              <a:ext uri="{FF2B5EF4-FFF2-40B4-BE49-F238E27FC236}">
                <a16:creationId xmlns:a16="http://schemas.microsoft.com/office/drawing/2014/main" id="{62A3AF77-74E6-4A7C-9C16-4C4ADBFB191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472520" y="7010400"/>
            <a:ext cx="7572560" cy="2960995"/>
          </a:xfrm>
          <a:prstGeom prst="rect">
            <a:avLst/>
          </a:prstGeom>
        </p:spPr>
      </p:pic>
    </p:spTree>
    <p:extLst>
      <p:ext uri="{BB962C8B-B14F-4D97-AF65-F5344CB8AC3E}">
        <p14:creationId xmlns:p14="http://schemas.microsoft.com/office/powerpoint/2010/main" val="2710544905"/>
      </p:ext>
    </p:extLst>
  </p:cSld>
  <p:clrMapOvr>
    <a:overrideClrMapping bg1="lt1" tx1="dk1" bg2="lt2" tx2="dk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C0A01"/>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9AE9289-FAE7-4E7D-BF44-CACEDA65578E}"/>
              </a:ext>
            </a:extLst>
          </p:cNvPr>
          <p:cNvSpPr txBox="1"/>
          <p:nvPr/>
        </p:nvSpPr>
        <p:spPr>
          <a:xfrm>
            <a:off x="914400" y="647700"/>
            <a:ext cx="14478000" cy="1246495"/>
          </a:xfrm>
          <a:prstGeom prst="rect">
            <a:avLst/>
          </a:prstGeom>
          <a:noFill/>
        </p:spPr>
        <p:txBody>
          <a:bodyPr wrap="square">
            <a:spAutoFit/>
          </a:bodyPr>
          <a:lstStyle/>
          <a:p>
            <a:pPr algn="just">
              <a:lnSpc>
                <a:spcPts val="4500"/>
              </a:lnSpc>
            </a:pPr>
            <a:r>
              <a:rPr lang="en-US" sz="4000" dirty="0">
                <a:solidFill>
                  <a:srgbClr val="FFA140"/>
                </a:solidFill>
                <a:latin typeface="IBM Plex Sans"/>
                <a:ea typeface="IBM Plex Sans"/>
                <a:cs typeface="IBM Plex Sans"/>
                <a:sym typeface="IBM Plex Sans"/>
              </a:rPr>
              <a:t>Join the necessary tables to find the total quantity of each pizza category ordered.</a:t>
            </a:r>
          </a:p>
        </p:txBody>
      </p:sp>
      <p:pic>
        <p:nvPicPr>
          <p:cNvPr id="4" name="Picture 3">
            <a:extLst>
              <a:ext uri="{FF2B5EF4-FFF2-40B4-BE49-F238E27FC236}">
                <a16:creationId xmlns:a16="http://schemas.microsoft.com/office/drawing/2014/main" id="{2C9CEA09-9CC9-433D-979C-6751976A6E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33600" y="2095500"/>
            <a:ext cx="11582400" cy="5021740"/>
          </a:xfrm>
          <a:prstGeom prst="rect">
            <a:avLst/>
          </a:prstGeom>
        </p:spPr>
      </p:pic>
      <p:grpSp>
        <p:nvGrpSpPr>
          <p:cNvPr id="6" name="Group 2">
            <a:extLst>
              <a:ext uri="{FF2B5EF4-FFF2-40B4-BE49-F238E27FC236}">
                <a16:creationId xmlns:a16="http://schemas.microsoft.com/office/drawing/2014/main" id="{39C2B085-62E6-4097-857A-108901814E3E}"/>
              </a:ext>
            </a:extLst>
          </p:cNvPr>
          <p:cNvGrpSpPr/>
          <p:nvPr/>
        </p:nvGrpSpPr>
        <p:grpSpPr>
          <a:xfrm>
            <a:off x="-228600" y="7814037"/>
            <a:ext cx="18295257" cy="2487305"/>
            <a:chOff x="0" y="-906457"/>
            <a:chExt cx="24384000" cy="5923013"/>
          </a:xfrm>
        </p:grpSpPr>
        <p:pic>
          <p:nvPicPr>
            <p:cNvPr id="7" name="Picture 3">
              <a:extLst>
                <a:ext uri="{FF2B5EF4-FFF2-40B4-BE49-F238E27FC236}">
                  <a16:creationId xmlns:a16="http://schemas.microsoft.com/office/drawing/2014/main" id="{025918BB-B3E2-484D-A685-8FA0E8FE9499}"/>
                </a:ext>
              </a:extLst>
            </p:cNvPr>
            <p:cNvPicPr>
              <a:picLocks noChangeAspect="1"/>
            </p:cNvPicPr>
            <p:nvPr/>
          </p:nvPicPr>
          <p:blipFill>
            <a:blip r:embed="rId4">
              <a:alphaModFix amt="20000"/>
              <a:extLst>
                <a:ext uri="{BEBA8EAE-BF5A-486C-A8C5-ECC9F3942E4B}">
                  <a14:imgProps xmlns:a14="http://schemas.microsoft.com/office/drawing/2010/main">
                    <a14:imgLayer r:embed="rId5">
                      <a14:imgEffect>
                        <a14:brightnessContrast bright="20000" contrast="-40000"/>
                      </a14:imgEffect>
                    </a14:imgLayer>
                  </a14:imgProps>
                </a:ext>
              </a:extLst>
            </a:blip>
            <a:srcRect t="34589" b="34589"/>
            <a:stretch>
              <a:fillRect/>
            </a:stretch>
          </p:blipFill>
          <p:spPr>
            <a:xfrm>
              <a:off x="0" y="-906457"/>
              <a:ext cx="24384000" cy="5923013"/>
            </a:xfrm>
            <a:prstGeom prst="rect">
              <a:avLst/>
            </a:prstGeom>
          </p:spPr>
        </p:pic>
      </p:grpSp>
      <p:pic>
        <p:nvPicPr>
          <p:cNvPr id="8" name="Picture 7">
            <a:extLst>
              <a:ext uri="{FF2B5EF4-FFF2-40B4-BE49-F238E27FC236}">
                <a16:creationId xmlns:a16="http://schemas.microsoft.com/office/drawing/2014/main" id="{3E1FD2C2-9463-4143-BB41-03BCE00D347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134600" y="7332832"/>
            <a:ext cx="6400800" cy="2752918"/>
          </a:xfrm>
          <a:prstGeom prst="rect">
            <a:avLst/>
          </a:prstGeom>
        </p:spPr>
      </p:pic>
    </p:spTree>
    <p:extLst>
      <p:ext uri="{BB962C8B-B14F-4D97-AF65-F5344CB8AC3E}">
        <p14:creationId xmlns:p14="http://schemas.microsoft.com/office/powerpoint/2010/main" val="2539090138"/>
      </p:ext>
    </p:extLst>
  </p:cSld>
  <p:clrMapOvr>
    <a:overrideClrMapping bg1="lt1" tx1="dk1" bg2="lt2" tx2="dk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C0A01"/>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9AE9289-FAE7-4E7D-BF44-CACEDA65578E}"/>
              </a:ext>
            </a:extLst>
          </p:cNvPr>
          <p:cNvSpPr txBox="1"/>
          <p:nvPr/>
        </p:nvSpPr>
        <p:spPr>
          <a:xfrm>
            <a:off x="914400" y="647700"/>
            <a:ext cx="14478000" cy="669414"/>
          </a:xfrm>
          <a:prstGeom prst="rect">
            <a:avLst/>
          </a:prstGeom>
          <a:noFill/>
        </p:spPr>
        <p:txBody>
          <a:bodyPr wrap="square">
            <a:spAutoFit/>
          </a:bodyPr>
          <a:lstStyle/>
          <a:p>
            <a:pPr algn="just">
              <a:lnSpc>
                <a:spcPts val="4500"/>
              </a:lnSpc>
            </a:pPr>
            <a:r>
              <a:rPr lang="en-US" sz="4000" dirty="0">
                <a:solidFill>
                  <a:srgbClr val="FFA140"/>
                </a:solidFill>
                <a:latin typeface="IBM Plex Sans"/>
                <a:ea typeface="IBM Plex Sans"/>
                <a:cs typeface="IBM Plex Sans"/>
                <a:sym typeface="IBM Plex Sans"/>
              </a:rPr>
              <a:t>Determine the distribution of orders by hour of the day.</a:t>
            </a:r>
          </a:p>
        </p:txBody>
      </p:sp>
      <p:pic>
        <p:nvPicPr>
          <p:cNvPr id="3" name="Picture 2">
            <a:extLst>
              <a:ext uri="{FF2B5EF4-FFF2-40B4-BE49-F238E27FC236}">
                <a16:creationId xmlns:a16="http://schemas.microsoft.com/office/drawing/2014/main" id="{60D56F47-9EBC-424E-993B-15ABAA97821D}"/>
              </a:ext>
            </a:extLst>
          </p:cNvPr>
          <p:cNvPicPr>
            <a:picLocks noChangeAspect="1"/>
          </p:cNvPicPr>
          <p:nvPr/>
        </p:nvPicPr>
        <p:blipFill rotWithShape="1">
          <a:blip r:embed="rId3">
            <a:extLst>
              <a:ext uri="{28A0092B-C50C-407E-A947-70E740481C1C}">
                <a14:useLocalDpi xmlns:a14="http://schemas.microsoft.com/office/drawing/2010/main" val="0"/>
              </a:ext>
            </a:extLst>
          </a:blip>
          <a:srcRect r="11992"/>
          <a:stretch/>
        </p:blipFill>
        <p:spPr>
          <a:xfrm>
            <a:off x="1524000" y="1826079"/>
            <a:ext cx="13411200" cy="4114799"/>
          </a:xfrm>
          <a:prstGeom prst="rect">
            <a:avLst/>
          </a:prstGeom>
        </p:spPr>
      </p:pic>
      <p:grpSp>
        <p:nvGrpSpPr>
          <p:cNvPr id="6" name="Group 2">
            <a:extLst>
              <a:ext uri="{FF2B5EF4-FFF2-40B4-BE49-F238E27FC236}">
                <a16:creationId xmlns:a16="http://schemas.microsoft.com/office/drawing/2014/main" id="{E2C9040E-DACB-4B75-8665-5F7A6C3DC319}"/>
              </a:ext>
            </a:extLst>
          </p:cNvPr>
          <p:cNvGrpSpPr/>
          <p:nvPr/>
        </p:nvGrpSpPr>
        <p:grpSpPr>
          <a:xfrm>
            <a:off x="0" y="7251955"/>
            <a:ext cx="18066657" cy="3274587"/>
            <a:chOff x="0" y="-906457"/>
            <a:chExt cx="24384000" cy="5923013"/>
          </a:xfrm>
        </p:grpSpPr>
        <p:pic>
          <p:nvPicPr>
            <p:cNvPr id="7" name="Picture 3">
              <a:extLst>
                <a:ext uri="{FF2B5EF4-FFF2-40B4-BE49-F238E27FC236}">
                  <a16:creationId xmlns:a16="http://schemas.microsoft.com/office/drawing/2014/main" id="{3A627F08-62CD-47E6-9CCA-9885D5068FF1}"/>
                </a:ext>
              </a:extLst>
            </p:cNvPr>
            <p:cNvPicPr>
              <a:picLocks noChangeAspect="1"/>
            </p:cNvPicPr>
            <p:nvPr/>
          </p:nvPicPr>
          <p:blipFill>
            <a:blip r:embed="rId4">
              <a:alphaModFix amt="20000"/>
              <a:extLst>
                <a:ext uri="{BEBA8EAE-BF5A-486C-A8C5-ECC9F3942E4B}">
                  <a14:imgProps xmlns:a14="http://schemas.microsoft.com/office/drawing/2010/main">
                    <a14:imgLayer r:embed="rId5">
                      <a14:imgEffect>
                        <a14:brightnessContrast bright="20000" contrast="-40000"/>
                      </a14:imgEffect>
                    </a14:imgLayer>
                  </a14:imgProps>
                </a:ext>
              </a:extLst>
            </a:blip>
            <a:srcRect t="34589" b="34589"/>
            <a:stretch>
              <a:fillRect/>
            </a:stretch>
          </p:blipFill>
          <p:spPr>
            <a:xfrm>
              <a:off x="0" y="-906457"/>
              <a:ext cx="24384000" cy="5923013"/>
            </a:xfrm>
            <a:prstGeom prst="rect">
              <a:avLst/>
            </a:prstGeom>
          </p:spPr>
        </p:pic>
      </p:grpSp>
      <p:pic>
        <p:nvPicPr>
          <p:cNvPr id="10" name="Picture 9">
            <a:extLst>
              <a:ext uri="{FF2B5EF4-FFF2-40B4-BE49-F238E27FC236}">
                <a16:creationId xmlns:a16="http://schemas.microsoft.com/office/drawing/2014/main" id="{E9F20563-747D-4380-B2DB-D2F53AF299A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649200" y="5902778"/>
            <a:ext cx="3962591" cy="4114799"/>
          </a:xfrm>
          <a:prstGeom prst="rect">
            <a:avLst/>
          </a:prstGeom>
        </p:spPr>
      </p:pic>
    </p:spTree>
    <p:extLst>
      <p:ext uri="{BB962C8B-B14F-4D97-AF65-F5344CB8AC3E}">
        <p14:creationId xmlns:p14="http://schemas.microsoft.com/office/powerpoint/2010/main" val="277417190"/>
      </p:ext>
    </p:extLst>
  </p:cSld>
  <p:clrMapOvr>
    <a:overrideClrMapping bg1="lt1" tx1="dk1" bg2="lt2" tx2="dk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C0A01"/>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9AE9289-FAE7-4E7D-BF44-CACEDA65578E}"/>
              </a:ext>
            </a:extLst>
          </p:cNvPr>
          <p:cNvSpPr txBox="1"/>
          <p:nvPr/>
        </p:nvSpPr>
        <p:spPr>
          <a:xfrm>
            <a:off x="838200" y="642257"/>
            <a:ext cx="14478000" cy="1246495"/>
          </a:xfrm>
          <a:prstGeom prst="rect">
            <a:avLst/>
          </a:prstGeom>
          <a:noFill/>
        </p:spPr>
        <p:txBody>
          <a:bodyPr wrap="square">
            <a:spAutoFit/>
          </a:bodyPr>
          <a:lstStyle/>
          <a:p>
            <a:pPr algn="just">
              <a:lnSpc>
                <a:spcPts val="4500"/>
              </a:lnSpc>
            </a:pPr>
            <a:r>
              <a:rPr lang="en-US" sz="4000" dirty="0">
                <a:solidFill>
                  <a:srgbClr val="FFA140"/>
                </a:solidFill>
                <a:latin typeface="IBM Plex Sans"/>
                <a:ea typeface="IBM Plex Sans"/>
                <a:cs typeface="IBM Plex Sans"/>
                <a:sym typeface="IBM Plex Sans"/>
              </a:rPr>
              <a:t>Determine the top 3 most ordered pizza types based on revenue.</a:t>
            </a:r>
          </a:p>
        </p:txBody>
      </p:sp>
      <p:pic>
        <p:nvPicPr>
          <p:cNvPr id="3" name="Picture 2">
            <a:extLst>
              <a:ext uri="{FF2B5EF4-FFF2-40B4-BE49-F238E27FC236}">
                <a16:creationId xmlns:a16="http://schemas.microsoft.com/office/drawing/2014/main" id="{C7A1E30A-19E4-4AC6-BB32-92D428E5BC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43200" y="1888752"/>
            <a:ext cx="13411200" cy="5007348"/>
          </a:xfrm>
          <a:prstGeom prst="rect">
            <a:avLst/>
          </a:prstGeom>
        </p:spPr>
      </p:pic>
      <p:grpSp>
        <p:nvGrpSpPr>
          <p:cNvPr id="6" name="Group 2">
            <a:extLst>
              <a:ext uri="{FF2B5EF4-FFF2-40B4-BE49-F238E27FC236}">
                <a16:creationId xmlns:a16="http://schemas.microsoft.com/office/drawing/2014/main" id="{2D17AA9F-90E7-4FF5-AA20-61C4E25D53D9}"/>
              </a:ext>
            </a:extLst>
          </p:cNvPr>
          <p:cNvGrpSpPr/>
          <p:nvPr/>
        </p:nvGrpSpPr>
        <p:grpSpPr>
          <a:xfrm>
            <a:off x="0" y="7251955"/>
            <a:ext cx="18066657" cy="3035045"/>
            <a:chOff x="0" y="-906457"/>
            <a:chExt cx="24384000" cy="5923013"/>
          </a:xfrm>
        </p:grpSpPr>
        <p:pic>
          <p:nvPicPr>
            <p:cNvPr id="8" name="Picture 3">
              <a:extLst>
                <a:ext uri="{FF2B5EF4-FFF2-40B4-BE49-F238E27FC236}">
                  <a16:creationId xmlns:a16="http://schemas.microsoft.com/office/drawing/2014/main" id="{A820BB74-B335-4BF5-BE07-D9812D509146}"/>
                </a:ext>
              </a:extLst>
            </p:cNvPr>
            <p:cNvPicPr>
              <a:picLocks noChangeAspect="1"/>
            </p:cNvPicPr>
            <p:nvPr/>
          </p:nvPicPr>
          <p:blipFill>
            <a:blip r:embed="rId4">
              <a:alphaModFix amt="20000"/>
              <a:extLst>
                <a:ext uri="{BEBA8EAE-BF5A-486C-A8C5-ECC9F3942E4B}">
                  <a14:imgProps xmlns:a14="http://schemas.microsoft.com/office/drawing/2010/main">
                    <a14:imgLayer r:embed="rId5">
                      <a14:imgEffect>
                        <a14:brightnessContrast bright="20000" contrast="-40000"/>
                      </a14:imgEffect>
                    </a14:imgLayer>
                  </a14:imgProps>
                </a:ext>
              </a:extLst>
            </a:blip>
            <a:srcRect t="34589" b="34589"/>
            <a:stretch>
              <a:fillRect/>
            </a:stretch>
          </p:blipFill>
          <p:spPr>
            <a:xfrm>
              <a:off x="0" y="-906457"/>
              <a:ext cx="24384000" cy="5923013"/>
            </a:xfrm>
            <a:prstGeom prst="rect">
              <a:avLst/>
            </a:prstGeom>
          </p:spPr>
        </p:pic>
      </p:grpSp>
      <p:pic>
        <p:nvPicPr>
          <p:cNvPr id="7" name="Picture 6">
            <a:extLst>
              <a:ext uri="{FF2B5EF4-FFF2-40B4-BE49-F238E27FC236}">
                <a16:creationId xmlns:a16="http://schemas.microsoft.com/office/drawing/2014/main" id="{B55AF360-EE3E-4870-8D7B-E9F87FBFFA4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591800" y="7124700"/>
            <a:ext cx="6553200" cy="2971800"/>
          </a:xfrm>
          <a:prstGeom prst="rect">
            <a:avLst/>
          </a:prstGeom>
        </p:spPr>
      </p:pic>
    </p:spTree>
    <p:extLst>
      <p:ext uri="{BB962C8B-B14F-4D97-AF65-F5344CB8AC3E}">
        <p14:creationId xmlns:p14="http://schemas.microsoft.com/office/powerpoint/2010/main" val="514656660"/>
      </p:ext>
    </p:extLst>
  </p:cSld>
  <p:clrMapOvr>
    <a:overrideClrMapping bg1="lt1" tx1="dk1" bg2="lt2" tx2="dk2" accent1="accent1" accent2="accent2" accent3="accent3" accent4="accent4" accent5="accent5" accent6="accent6" hlink="hlink" folHlink="folHlink"/>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10.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7.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8.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9.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92</TotalTime>
  <Words>179</Words>
  <Application>Microsoft Office PowerPoint</Application>
  <PresentationFormat>Custom</PresentationFormat>
  <Paragraphs>17</Paragraphs>
  <Slides>12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Calibri</vt:lpstr>
      <vt:lpstr>The Seasons Bold</vt:lpstr>
      <vt:lpstr>Arial</vt:lpstr>
      <vt:lpstr>IBM Plex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Dark Brown and Orange Italian Food Presentation</dc:title>
  <dc:creator>Dhanshree</dc:creator>
  <cp:lastModifiedBy>dhanshree umare</cp:lastModifiedBy>
  <cp:revision>14</cp:revision>
  <dcterms:created xsi:type="dcterms:W3CDTF">2006-08-16T00:00:00Z</dcterms:created>
  <dcterms:modified xsi:type="dcterms:W3CDTF">2024-08-09T06:19:07Z</dcterms:modified>
  <dc:identifier>DAGNRPz424o</dc:identifier>
</cp:coreProperties>
</file>